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70" r:id="rId8"/>
    <p:sldId id="266" r:id="rId9"/>
    <p:sldId id="267" r:id="rId10"/>
    <p:sldId id="263" r:id="rId11"/>
    <p:sldId id="277" r:id="rId12"/>
    <p:sldId id="261" r:id="rId13"/>
    <p:sldId id="271" r:id="rId14"/>
    <p:sldId id="260" r:id="rId15"/>
    <p:sldId id="278" r:id="rId16"/>
    <p:sldId id="274" r:id="rId17"/>
    <p:sldId id="275" r:id="rId18"/>
    <p:sldId id="262" r:id="rId19"/>
    <p:sldId id="269" r:id="rId20"/>
    <p:sldId id="272" r:id="rId21"/>
    <p:sldId id="273" r:id="rId22"/>
    <p:sldId id="279" r:id="rId23"/>
    <p:sldId id="268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Social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Saif Ansari</a:t>
            </a:r>
          </a:p>
        </p:txBody>
      </p:sp>
    </p:spTree>
    <p:extLst>
      <p:ext uri="{BB962C8B-B14F-4D97-AF65-F5344CB8AC3E}">
        <p14:creationId xmlns:p14="http://schemas.microsoft.com/office/powerpoint/2010/main" val="335133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Obtaining information through fraudulent means</a:t>
            </a:r>
          </a:p>
          <a:p>
            <a:pPr lvl="1"/>
            <a:r>
              <a:rPr lang="en-CA" sz="3000" dirty="0"/>
              <a:t>Email pretending to be a legitimate entity</a:t>
            </a:r>
          </a:p>
          <a:p>
            <a:pPr lvl="1"/>
            <a:r>
              <a:rPr lang="en-CA" sz="3000" dirty="0"/>
              <a:t>Usually involves information requests or threats of consequence if not provided with details</a:t>
            </a:r>
          </a:p>
          <a:p>
            <a:pPr lvl="1"/>
            <a:r>
              <a:rPr lang="en-CA" sz="3000" dirty="0"/>
              <a:t>Also done through click-baiting</a:t>
            </a:r>
          </a:p>
          <a:p>
            <a:r>
              <a:rPr lang="en-CA" sz="3000" dirty="0"/>
              <a:t>Spear-phishing</a:t>
            </a:r>
          </a:p>
          <a:p>
            <a:pPr lvl="1"/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96253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cial-engineer.org/wp-content/uploads/2014/04/SocialEngineeringInfo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64"/>
          <a:stretch/>
        </p:blipFill>
        <p:spPr bwMode="auto">
          <a:xfrm>
            <a:off x="3105231" y="0"/>
            <a:ext cx="5135520" cy="68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6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 – Mass Mailer Attack</a:t>
            </a:r>
          </a:p>
        </p:txBody>
      </p:sp>
    </p:spTree>
    <p:extLst>
      <p:ext uri="{BB962C8B-B14F-4D97-AF65-F5344CB8AC3E}">
        <p14:creationId xmlns:p14="http://schemas.microsoft.com/office/powerpoint/2010/main" val="59522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0"/>
            <a:ext cx="7934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famous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419 [phishing]</a:t>
            </a:r>
          </a:p>
          <a:p>
            <a:r>
              <a:rPr lang="en-CA" sz="3000" dirty="0"/>
              <a:t>Dell data breach (Led to calls from people pretending to be IT) [pretexting]</a:t>
            </a:r>
          </a:p>
          <a:p>
            <a:r>
              <a:rPr lang="en-CA" sz="3000" dirty="0"/>
              <a:t>Ubiquiti Networks $39 million attack (CEO scam)</a:t>
            </a:r>
          </a:p>
          <a:p>
            <a:r>
              <a:rPr lang="en-CA" sz="3000" dirty="0"/>
              <a:t>Barclays “KVM Heist”</a:t>
            </a:r>
          </a:p>
          <a:p>
            <a:r>
              <a:rPr lang="en-CA" sz="3000" dirty="0"/>
              <a:t>DEFCON – Social Engineering Challenge – Walmart</a:t>
            </a:r>
          </a:p>
          <a:p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88698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malwaretips.com/blogs/wp-content/uploads/2013/02/MoneyPak-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66" y="-26938"/>
            <a:ext cx="5903986" cy="68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2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057" y="1704452"/>
            <a:ext cx="6336943" cy="452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Fbi</a:t>
            </a:r>
            <a:r>
              <a:rPr lang="en-CA" dirty="0"/>
              <a:t> advisory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452"/>
            <a:ext cx="5855057" cy="45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3551"/>
            <a:ext cx="10131425" cy="1456267"/>
          </a:xfrm>
        </p:spPr>
        <p:txBody>
          <a:bodyPr/>
          <a:lstStyle/>
          <a:p>
            <a:r>
              <a:rPr lang="en-CA" dirty="0"/>
              <a:t>Dell Data Breach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0" y="1293541"/>
            <a:ext cx="7114502" cy="54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Defense against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 suspicious</a:t>
            </a:r>
          </a:p>
          <a:p>
            <a:r>
              <a:rPr lang="en-CA" dirty="0"/>
              <a:t>Training</a:t>
            </a:r>
          </a:p>
          <a:p>
            <a:r>
              <a:rPr lang="en-CA" dirty="0"/>
              <a:t>Don’t give out information</a:t>
            </a:r>
          </a:p>
          <a:p>
            <a:r>
              <a:rPr lang="en-CA" dirty="0"/>
              <a:t>Be mindful before clicking a link</a:t>
            </a:r>
          </a:p>
          <a:p>
            <a:r>
              <a:rPr lang="en-CA" dirty="0"/>
              <a:t>Don’t circumvent security protocols</a:t>
            </a:r>
          </a:p>
          <a:p>
            <a:r>
              <a:rPr lang="en-CA" dirty="0"/>
              <a:t>Third Party Security Test</a:t>
            </a:r>
          </a:p>
          <a:p>
            <a:r>
              <a:rPr lang="en-CA" dirty="0"/>
              <a:t>Make sure information is destroyed securely</a:t>
            </a:r>
          </a:p>
        </p:txBody>
      </p:sp>
    </p:spTree>
    <p:extLst>
      <p:ext uri="{BB962C8B-B14F-4D97-AF65-F5344CB8AC3E}">
        <p14:creationId xmlns:p14="http://schemas.microsoft.com/office/powerpoint/2010/main" val="306828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Engineering Policies</a:t>
            </a:r>
          </a:p>
        </p:txBody>
      </p:sp>
    </p:spTree>
    <p:extLst>
      <p:ext uri="{BB962C8B-B14F-4D97-AF65-F5344CB8AC3E}">
        <p14:creationId xmlns:p14="http://schemas.microsoft.com/office/powerpoint/2010/main" val="18868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6680"/>
            <a:ext cx="10131425" cy="1456267"/>
          </a:xfrm>
        </p:spPr>
        <p:txBody>
          <a:bodyPr/>
          <a:lstStyle/>
          <a:p>
            <a:r>
              <a:rPr lang="en-CA" dirty="0"/>
              <a:t>What is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000" dirty="0">
                <a:latin typeface="Calibri Light" panose="020F0302020204030204" pitchFamily="34" charset="0"/>
              </a:rPr>
              <a:t>Manipulating people into divulging confidential information or performing malicious actions.</a:t>
            </a:r>
          </a:p>
          <a:p>
            <a:pPr marL="285750" lvl="1"/>
            <a:r>
              <a:rPr lang="en-US" altLang="en-US" sz="2000" dirty="0">
                <a:latin typeface="Calibri Light" panose="020F0302020204030204" pitchFamily="34" charset="0"/>
              </a:rPr>
              <a:t>Attacker uses human interaction to get or compromise information</a:t>
            </a:r>
          </a:p>
          <a:p>
            <a:pPr marL="285750" lvl="1">
              <a:lnSpc>
                <a:spcPct val="95000"/>
              </a:lnSpc>
              <a:spcBef>
                <a:spcPct val="0"/>
              </a:spcBef>
            </a:pPr>
            <a:r>
              <a:rPr lang="en-US" altLang="en-US" sz="2000" dirty="0">
                <a:latin typeface="Calibri Light" panose="020F0302020204030204" pitchFamily="34" charset="0"/>
              </a:rPr>
              <a:t>Attacker my appear unassuming or respectable</a:t>
            </a:r>
          </a:p>
          <a:p>
            <a:pPr marL="742950" lvl="2">
              <a:lnSpc>
                <a:spcPct val="95000"/>
              </a:lnSpc>
              <a:spcBef>
                <a:spcPct val="0"/>
              </a:spcBef>
            </a:pPr>
            <a:r>
              <a:rPr lang="en-US" altLang="en-US" sz="2000" dirty="0">
                <a:latin typeface="Calibri Light" panose="020F0302020204030204" pitchFamily="34" charset="0"/>
              </a:rPr>
              <a:t>Pretend to be a new employee, repair man, etc.</a:t>
            </a:r>
          </a:p>
          <a:p>
            <a:pPr marL="742950" lvl="2">
              <a:lnSpc>
                <a:spcPct val="95000"/>
              </a:lnSpc>
              <a:spcBef>
                <a:spcPct val="0"/>
              </a:spcBef>
            </a:pPr>
            <a:r>
              <a:rPr lang="en-US" altLang="en-US" sz="2000" dirty="0">
                <a:latin typeface="Calibri Light" panose="020F0302020204030204" pitchFamily="34" charset="0"/>
              </a:rPr>
              <a:t>May even offer confidential details or credentials to prove his/legitimacy</a:t>
            </a:r>
          </a:p>
          <a:p>
            <a:pPr marL="285750" lvl="1">
              <a:lnSpc>
                <a:spcPct val="95000"/>
              </a:lnSpc>
              <a:spcBef>
                <a:spcPct val="0"/>
              </a:spcBef>
            </a:pPr>
            <a:r>
              <a:rPr lang="en-US" altLang="en-US" sz="2000" dirty="0">
                <a:latin typeface="Calibri Light" panose="020F0302020204030204" pitchFamily="34" charset="0"/>
              </a:rPr>
              <a:t>By asking questions, the attacker is able to gather enough information to infiltrate a company’s network</a:t>
            </a:r>
          </a:p>
          <a:p>
            <a:pPr marL="742950" lvl="2">
              <a:lnSpc>
                <a:spcPct val="95000"/>
              </a:lnSpc>
              <a:spcBef>
                <a:spcPct val="0"/>
              </a:spcBef>
            </a:pPr>
            <a:r>
              <a:rPr lang="en-US" altLang="en-US" sz="2000" dirty="0">
                <a:latin typeface="Calibri Light" panose="020F0302020204030204" pitchFamily="34" charset="0"/>
              </a:rPr>
              <a:t>May attempt to get information from many sources</a:t>
            </a:r>
          </a:p>
          <a:p>
            <a:endParaRPr lang="en-CA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3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971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16" y="1"/>
            <a:ext cx="6092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5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56" y="213627"/>
            <a:ext cx="10131425" cy="861536"/>
          </a:xfrm>
        </p:spPr>
        <p:txBody>
          <a:bodyPr/>
          <a:lstStyle/>
          <a:p>
            <a:r>
              <a:rPr lang="en-CA" dirty="0"/>
              <a:t>CISCO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03" t="13617"/>
          <a:stretch/>
        </p:blipFill>
        <p:spPr>
          <a:xfrm>
            <a:off x="111513" y="869795"/>
            <a:ext cx="8508380" cy="59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0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3552"/>
            <a:ext cx="10131425" cy="1456267"/>
          </a:xfrm>
        </p:spPr>
        <p:txBody>
          <a:bodyPr/>
          <a:lstStyle/>
          <a:p>
            <a:r>
              <a:rPr lang="en-CA" dirty="0"/>
              <a:t>Microsoft security intelligence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819"/>
            <a:ext cx="6102971" cy="4715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71" y="1625205"/>
            <a:ext cx="6089029" cy="47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9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DEFCON - </a:t>
            </a:r>
            <a:r>
              <a:rPr lang="en-CA"/>
              <a:t>Android </a:t>
            </a:r>
            <a:r>
              <a:rPr lang="en-US"/>
              <a:t>Pattern password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https://www.youtube.com/watch?v=6Z5NtzFA7Z8&amp;index=11&amp;list=PL9fPq3eQfaaB8-9l8mo9x_khCEkobzTDW</a:t>
            </a:r>
          </a:p>
        </p:txBody>
      </p:sp>
    </p:spTree>
    <p:extLst>
      <p:ext uri="{BB962C8B-B14F-4D97-AF65-F5344CB8AC3E}">
        <p14:creationId xmlns:p14="http://schemas.microsoft.com/office/powerpoint/2010/main" val="2537793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523" y="251645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CA" sz="5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846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It is often easier to trick someone into giving you their information than hacking them</a:t>
            </a:r>
          </a:p>
          <a:p>
            <a:r>
              <a:rPr lang="en-CA" sz="2000" dirty="0"/>
              <a:t>Systems can be secure, but the users may not be</a:t>
            </a:r>
          </a:p>
          <a:p>
            <a:r>
              <a:rPr lang="en-CA" sz="2000" dirty="0"/>
              <a:t>Cheap and easy</a:t>
            </a:r>
          </a:p>
          <a:p>
            <a:r>
              <a:rPr lang="en-CA" sz="2000" dirty="0"/>
              <a:t>It is not inherently illegal</a:t>
            </a:r>
          </a:p>
          <a:p>
            <a:r>
              <a:rPr lang="en-US" altLang="en-US" sz="2000" dirty="0"/>
              <a:t>Obtaining personal information. </a:t>
            </a:r>
          </a:p>
          <a:p>
            <a:r>
              <a:rPr lang="en-US" altLang="en-US" sz="2000" dirty="0"/>
              <a:t>Gaining unauthorized access.</a:t>
            </a:r>
          </a:p>
          <a:p>
            <a:r>
              <a:rPr lang="en-US" altLang="en-US" sz="2000" dirty="0"/>
              <a:t>Circumventing established procedures.</a:t>
            </a:r>
          </a:p>
          <a:p>
            <a:r>
              <a:rPr lang="en-US" altLang="en-US" sz="2000" dirty="0"/>
              <a:t>Because they can.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9644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 of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Pretexting</a:t>
            </a:r>
          </a:p>
          <a:p>
            <a:r>
              <a:rPr lang="en-CA" sz="3000" dirty="0"/>
              <a:t>Quid Pro Quo</a:t>
            </a:r>
          </a:p>
          <a:p>
            <a:r>
              <a:rPr lang="en-CA" sz="3000" dirty="0"/>
              <a:t>Baiting</a:t>
            </a:r>
          </a:p>
          <a:p>
            <a:r>
              <a:rPr lang="en-CA" sz="3000" dirty="0"/>
              <a:t>Piggybacking</a:t>
            </a:r>
          </a:p>
          <a:p>
            <a:r>
              <a:rPr lang="en-CA" sz="3000" dirty="0"/>
              <a:t>Shoulder Surfing</a:t>
            </a:r>
          </a:p>
          <a:p>
            <a:r>
              <a:rPr lang="en-CA" sz="3000" dirty="0"/>
              <a:t>Phishing</a:t>
            </a:r>
          </a:p>
        </p:txBody>
      </p:sp>
    </p:spTree>
    <p:extLst>
      <p:ext uri="{BB962C8B-B14F-4D97-AF65-F5344CB8AC3E}">
        <p14:creationId xmlns:p14="http://schemas.microsoft.com/office/powerpoint/2010/main" val="109185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Pretexting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500" dirty="0"/>
              <a:t>Situation is fabricated</a:t>
            </a:r>
          </a:p>
          <a:p>
            <a:r>
              <a:rPr lang="en-CA" sz="2500" dirty="0"/>
              <a:t>Research done to find information on the victim</a:t>
            </a:r>
          </a:p>
          <a:p>
            <a:pPr lvl="1"/>
            <a:r>
              <a:rPr lang="en-CA" sz="2500" dirty="0"/>
              <a:t>Any public information available: yellow pages, professional information, public web pages, etc.</a:t>
            </a:r>
          </a:p>
          <a:p>
            <a:pPr lvl="1"/>
            <a:r>
              <a:rPr lang="en-CA" sz="2500" dirty="0"/>
              <a:t>Personal and professional relationships compromised through association</a:t>
            </a:r>
          </a:p>
          <a:p>
            <a:r>
              <a:rPr lang="en-CA" sz="2500" dirty="0"/>
              <a:t>Impersonation of authority is a common strategy</a:t>
            </a:r>
          </a:p>
          <a:p>
            <a:r>
              <a:rPr lang="en-CA" sz="2500" dirty="0"/>
              <a:t>Ex. IRS scam with threats of consequences</a:t>
            </a:r>
          </a:p>
        </p:txBody>
      </p:sp>
    </p:spTree>
    <p:extLst>
      <p:ext uri="{BB962C8B-B14F-4D97-AF65-F5344CB8AC3E}">
        <p14:creationId xmlns:p14="http://schemas.microsoft.com/office/powerpoint/2010/main" val="398238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Quid Pro Quo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500" dirty="0"/>
              <a:t>This for that</a:t>
            </a:r>
          </a:p>
          <a:p>
            <a:r>
              <a:rPr lang="en-CA" sz="2500" dirty="0"/>
              <a:t>IT assistance at a random company</a:t>
            </a:r>
          </a:p>
          <a:p>
            <a:r>
              <a:rPr lang="en-CA" sz="2500" dirty="0"/>
              <a:t>Offer to help fix the issue </a:t>
            </a:r>
          </a:p>
          <a:p>
            <a:r>
              <a:rPr lang="en-CA" sz="2500" dirty="0"/>
              <a:t>Have the victim follow instructions</a:t>
            </a:r>
          </a:p>
          <a:p>
            <a:r>
              <a:rPr lang="en-CA" sz="2500" dirty="0"/>
              <a:t>Credentials required for fix</a:t>
            </a:r>
          </a:p>
          <a:p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347088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500" dirty="0"/>
              <a:t>Can depend on user’s greed/necessity</a:t>
            </a:r>
          </a:p>
          <a:p>
            <a:r>
              <a:rPr lang="en-CA" sz="2500" dirty="0"/>
              <a:t>Real world Trojan horse</a:t>
            </a:r>
          </a:p>
          <a:p>
            <a:r>
              <a:rPr lang="en-CA" sz="2500" dirty="0"/>
              <a:t>Attacker gives access to either physical media, or a file on the web (software, books, movies, etc.)</a:t>
            </a:r>
          </a:p>
          <a:p>
            <a:r>
              <a:rPr lang="en-CA" sz="2500" dirty="0"/>
              <a:t>Attacker puts a legitimate looking label on the file or physical media (ex. Earnings Report)</a:t>
            </a:r>
          </a:p>
          <a:p>
            <a:r>
              <a:rPr lang="en-CA" sz="2500" dirty="0"/>
              <a:t>Access to file or media </a:t>
            </a:r>
            <a:r>
              <a:rPr lang="en-CA" sz="2500"/>
              <a:t>silently </a:t>
            </a:r>
            <a:r>
              <a:rPr lang="en-US" sz="2500"/>
              <a:t>installs</a:t>
            </a:r>
            <a:r>
              <a:rPr lang="en-CA" sz="2500"/>
              <a:t> </a:t>
            </a:r>
            <a:r>
              <a:rPr lang="en-CA" sz="2500" dirty="0"/>
              <a:t>to malware</a:t>
            </a:r>
          </a:p>
        </p:txBody>
      </p:sp>
    </p:spTree>
    <p:extLst>
      <p:ext uri="{BB962C8B-B14F-4D97-AF65-F5344CB8AC3E}">
        <p14:creationId xmlns:p14="http://schemas.microsoft.com/office/powerpoint/2010/main" val="301492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Piggybacking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Person unauthorized to access a specific place is given access through an authorized but unaware person</a:t>
            </a:r>
          </a:p>
          <a:p>
            <a:r>
              <a:rPr lang="en-CA" sz="3000" dirty="0"/>
              <a:t>Ex. Holding the door open for someone else</a:t>
            </a:r>
          </a:p>
          <a:p>
            <a:r>
              <a:rPr lang="en-CA" sz="3000" dirty="0"/>
              <a:t>“I forgot my Entrance card, and I am super late”</a:t>
            </a:r>
          </a:p>
        </p:txBody>
      </p:sp>
    </p:spTree>
    <p:extLst>
      <p:ext uri="{BB962C8B-B14F-4D97-AF65-F5344CB8AC3E}">
        <p14:creationId xmlns:p14="http://schemas.microsoft.com/office/powerpoint/2010/main" val="173118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Shoulder Surfing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Common occurrence in public places such as coffee shops</a:t>
            </a:r>
          </a:p>
          <a:p>
            <a:r>
              <a:rPr lang="en-CA" sz="3000" dirty="0"/>
              <a:t>Observation of a person’s private information</a:t>
            </a:r>
          </a:p>
          <a:p>
            <a:r>
              <a:rPr lang="en-CA" sz="3000" dirty="0"/>
              <a:t>Browsing habits can also be valuable</a:t>
            </a:r>
          </a:p>
        </p:txBody>
      </p:sp>
    </p:spTree>
    <p:extLst>
      <p:ext uri="{BB962C8B-B14F-4D97-AF65-F5344CB8AC3E}">
        <p14:creationId xmlns:p14="http://schemas.microsoft.com/office/powerpoint/2010/main" val="4279131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6327</TotalTime>
  <Words>485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Celestial</vt:lpstr>
      <vt:lpstr>Social Engineering</vt:lpstr>
      <vt:lpstr>What is social engineering</vt:lpstr>
      <vt:lpstr>Why Social engineering</vt:lpstr>
      <vt:lpstr>Type of Social Engineering</vt:lpstr>
      <vt:lpstr>Pretexting</vt:lpstr>
      <vt:lpstr>Quid Pro Quo</vt:lpstr>
      <vt:lpstr>Baiting</vt:lpstr>
      <vt:lpstr>Piggybacking</vt:lpstr>
      <vt:lpstr>Shoulder Surfing</vt:lpstr>
      <vt:lpstr>Phishing</vt:lpstr>
      <vt:lpstr>PowerPoint Presentation</vt:lpstr>
      <vt:lpstr>DEMO – Mass Mailer Attack</vt:lpstr>
      <vt:lpstr>PowerPoint Presentation</vt:lpstr>
      <vt:lpstr>Examples of famous social engineering</vt:lpstr>
      <vt:lpstr>PowerPoint Presentation</vt:lpstr>
      <vt:lpstr>Fbi advisory</vt:lpstr>
      <vt:lpstr>Dell Data Breach</vt:lpstr>
      <vt:lpstr>Defense against social engineering</vt:lpstr>
      <vt:lpstr>Social Engineering Policies</vt:lpstr>
      <vt:lpstr>PowerPoint Presentation</vt:lpstr>
      <vt:lpstr>CISCO</vt:lpstr>
      <vt:lpstr>Microsoft security intelligence report</vt:lpstr>
      <vt:lpstr>DEFCON - Android Pattern password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Engineering</dc:title>
  <dc:creator>Saif Ansari</dc:creator>
  <cp:lastModifiedBy>Saif Ansari</cp:lastModifiedBy>
  <cp:revision>27</cp:revision>
  <dcterms:created xsi:type="dcterms:W3CDTF">2016-02-01T20:53:28Z</dcterms:created>
  <dcterms:modified xsi:type="dcterms:W3CDTF">2016-02-09T03:14:14Z</dcterms:modified>
</cp:coreProperties>
</file>